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5" r:id="rId3"/>
    <p:sldId id="297" r:id="rId4"/>
    <p:sldId id="299" r:id="rId5"/>
    <p:sldId id="300" r:id="rId6"/>
    <p:sldId id="301" r:id="rId7"/>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656" y="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3EF09130-5D36-1078-D5FD-4DCA31BECBE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F180186-307D-EC6F-9CF8-172A618BD76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B30B91F-1FAD-C23B-CA56-013F6C2985EF}"/>
              </a:ext>
            </a:extLst>
          </p:cNvPr>
          <p:cNvSpPr>
            <a:spLocks noGrp="1" noChangeArrowheads="1"/>
          </p:cNvSpPr>
          <p:nvPr>
            <p:ph type="sldNum" sz="quarter" idx="12"/>
          </p:nvPr>
        </p:nvSpPr>
        <p:spPr>
          <a:ln/>
        </p:spPr>
        <p:txBody>
          <a:bodyPr/>
          <a:lstStyle>
            <a:lvl1pPr>
              <a:defRPr/>
            </a:lvl1pPr>
          </a:lstStyle>
          <a:p>
            <a:fld id="{6C04DD71-32CA-49F6-8F4A-699CB4C139BD}" type="slidenum">
              <a:rPr lang="en-US" altLang="en-US"/>
              <a:pPr/>
              <a:t>‹#›</a:t>
            </a:fld>
            <a:endParaRPr lang="en-US" altLang="en-US"/>
          </a:p>
        </p:txBody>
      </p:sp>
    </p:spTree>
    <p:extLst>
      <p:ext uri="{BB962C8B-B14F-4D97-AF65-F5344CB8AC3E}">
        <p14:creationId xmlns:p14="http://schemas.microsoft.com/office/powerpoint/2010/main" val="520247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2801E6C-7416-DC9B-3970-6B564748929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C7CCDC9-D716-097B-86DE-E2543B708B3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6517353-7CE9-32A3-1ACF-F1BCB6105EA0}"/>
              </a:ext>
            </a:extLst>
          </p:cNvPr>
          <p:cNvSpPr>
            <a:spLocks noGrp="1" noChangeArrowheads="1"/>
          </p:cNvSpPr>
          <p:nvPr>
            <p:ph type="sldNum" sz="quarter" idx="12"/>
          </p:nvPr>
        </p:nvSpPr>
        <p:spPr>
          <a:ln/>
        </p:spPr>
        <p:txBody>
          <a:bodyPr/>
          <a:lstStyle>
            <a:lvl1pPr>
              <a:defRPr/>
            </a:lvl1pPr>
          </a:lstStyle>
          <a:p>
            <a:fld id="{899AB193-8845-407E-ABF4-15212D563081}" type="slidenum">
              <a:rPr lang="en-US" altLang="en-US"/>
              <a:pPr/>
              <a:t>‹#›</a:t>
            </a:fld>
            <a:endParaRPr lang="en-US" altLang="en-US"/>
          </a:p>
        </p:txBody>
      </p:sp>
    </p:spTree>
    <p:extLst>
      <p:ext uri="{BB962C8B-B14F-4D97-AF65-F5344CB8AC3E}">
        <p14:creationId xmlns:p14="http://schemas.microsoft.com/office/powerpoint/2010/main" val="185114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5B25DA1-6738-D2DB-91CC-C156DC43362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34FF3B0-D159-71C3-F2AC-9E5AFC20AF6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EEB00DC-7BC7-3B1F-6211-B08C10571251}"/>
              </a:ext>
            </a:extLst>
          </p:cNvPr>
          <p:cNvSpPr>
            <a:spLocks noGrp="1" noChangeArrowheads="1"/>
          </p:cNvSpPr>
          <p:nvPr>
            <p:ph type="sldNum" sz="quarter" idx="12"/>
          </p:nvPr>
        </p:nvSpPr>
        <p:spPr>
          <a:ln/>
        </p:spPr>
        <p:txBody>
          <a:bodyPr/>
          <a:lstStyle>
            <a:lvl1pPr>
              <a:defRPr/>
            </a:lvl1pPr>
          </a:lstStyle>
          <a:p>
            <a:fld id="{86DE3D0A-E7EF-4DA4-AF6E-5BB4EBB07775}" type="slidenum">
              <a:rPr lang="en-US" altLang="en-US"/>
              <a:pPr/>
              <a:t>‹#›</a:t>
            </a:fld>
            <a:endParaRPr lang="en-US" altLang="en-US"/>
          </a:p>
        </p:txBody>
      </p:sp>
    </p:spTree>
    <p:extLst>
      <p:ext uri="{BB962C8B-B14F-4D97-AF65-F5344CB8AC3E}">
        <p14:creationId xmlns:p14="http://schemas.microsoft.com/office/powerpoint/2010/main" val="2910623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a:extLst>
              <a:ext uri="{FF2B5EF4-FFF2-40B4-BE49-F238E27FC236}">
                <a16:creationId xmlns:a16="http://schemas.microsoft.com/office/drawing/2014/main" id="{6F4563A9-6DE7-A000-CEBF-4E20A57E9F7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C25A621-F8FD-E291-530B-87D451808E1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A85595C-517B-52D7-7702-B8FC63FE3032}"/>
              </a:ext>
            </a:extLst>
          </p:cNvPr>
          <p:cNvSpPr>
            <a:spLocks noGrp="1" noChangeArrowheads="1"/>
          </p:cNvSpPr>
          <p:nvPr>
            <p:ph type="sldNum" sz="quarter" idx="12"/>
          </p:nvPr>
        </p:nvSpPr>
        <p:spPr>
          <a:ln/>
        </p:spPr>
        <p:txBody>
          <a:bodyPr/>
          <a:lstStyle>
            <a:lvl1pPr>
              <a:defRPr/>
            </a:lvl1pPr>
          </a:lstStyle>
          <a:p>
            <a:fld id="{6CA3D894-EEDE-4ECA-B46E-89DC9D5CCA0B}" type="slidenum">
              <a:rPr lang="en-US" altLang="en-US"/>
              <a:pPr/>
              <a:t>‹#›</a:t>
            </a:fld>
            <a:endParaRPr lang="en-US" altLang="en-US"/>
          </a:p>
        </p:txBody>
      </p:sp>
    </p:spTree>
    <p:extLst>
      <p:ext uri="{BB962C8B-B14F-4D97-AF65-F5344CB8AC3E}">
        <p14:creationId xmlns:p14="http://schemas.microsoft.com/office/powerpoint/2010/main" val="3649055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C97FA00-1463-D15E-A6D0-C30780AA7D9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2D5B094-7082-7AE1-FDA0-F1F05FF338D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E6DAC60-EB6E-D9B0-A826-BC9932D48643}"/>
              </a:ext>
            </a:extLst>
          </p:cNvPr>
          <p:cNvSpPr>
            <a:spLocks noGrp="1" noChangeArrowheads="1"/>
          </p:cNvSpPr>
          <p:nvPr>
            <p:ph type="sldNum" sz="quarter" idx="12"/>
          </p:nvPr>
        </p:nvSpPr>
        <p:spPr>
          <a:ln/>
        </p:spPr>
        <p:txBody>
          <a:bodyPr/>
          <a:lstStyle>
            <a:lvl1pPr>
              <a:defRPr/>
            </a:lvl1pPr>
          </a:lstStyle>
          <a:p>
            <a:fld id="{BB092386-104D-4126-A80D-4AC066F9DF26}" type="slidenum">
              <a:rPr lang="en-US" altLang="en-US"/>
              <a:pPr/>
              <a:t>‹#›</a:t>
            </a:fld>
            <a:endParaRPr lang="en-US" altLang="en-US"/>
          </a:p>
        </p:txBody>
      </p:sp>
    </p:spTree>
    <p:extLst>
      <p:ext uri="{BB962C8B-B14F-4D97-AF65-F5344CB8AC3E}">
        <p14:creationId xmlns:p14="http://schemas.microsoft.com/office/powerpoint/2010/main" val="1621246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2630826-1839-B3F1-3A61-7835820C965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7BADCB3-B9E6-D6B3-70E7-346DB091215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54B1806-25D6-D018-F7DD-32FB9B8FB0B8}"/>
              </a:ext>
            </a:extLst>
          </p:cNvPr>
          <p:cNvSpPr>
            <a:spLocks noGrp="1" noChangeArrowheads="1"/>
          </p:cNvSpPr>
          <p:nvPr>
            <p:ph type="sldNum" sz="quarter" idx="12"/>
          </p:nvPr>
        </p:nvSpPr>
        <p:spPr>
          <a:ln/>
        </p:spPr>
        <p:txBody>
          <a:bodyPr/>
          <a:lstStyle>
            <a:lvl1pPr>
              <a:defRPr/>
            </a:lvl1pPr>
          </a:lstStyle>
          <a:p>
            <a:fld id="{EF73B028-9C12-4BA2-A9F2-85F71E716346}" type="slidenum">
              <a:rPr lang="en-US" altLang="en-US"/>
              <a:pPr/>
              <a:t>‹#›</a:t>
            </a:fld>
            <a:endParaRPr lang="en-US" altLang="en-US"/>
          </a:p>
        </p:txBody>
      </p:sp>
    </p:spTree>
    <p:extLst>
      <p:ext uri="{BB962C8B-B14F-4D97-AF65-F5344CB8AC3E}">
        <p14:creationId xmlns:p14="http://schemas.microsoft.com/office/powerpoint/2010/main" val="2360784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CA206F7-EDEC-9F31-FBAA-E8031249C5D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F86CE74-9826-1FE5-697E-BB4A11C9BB2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2D682E1-4C63-2768-17C3-51A8A3DD43E6}"/>
              </a:ext>
            </a:extLst>
          </p:cNvPr>
          <p:cNvSpPr>
            <a:spLocks noGrp="1" noChangeArrowheads="1"/>
          </p:cNvSpPr>
          <p:nvPr>
            <p:ph type="sldNum" sz="quarter" idx="12"/>
          </p:nvPr>
        </p:nvSpPr>
        <p:spPr>
          <a:ln/>
        </p:spPr>
        <p:txBody>
          <a:bodyPr/>
          <a:lstStyle>
            <a:lvl1pPr>
              <a:defRPr/>
            </a:lvl1pPr>
          </a:lstStyle>
          <a:p>
            <a:fld id="{2EA48314-B39D-4CC2-8923-99BC90EC8D85}" type="slidenum">
              <a:rPr lang="en-US" altLang="en-US"/>
              <a:pPr/>
              <a:t>‹#›</a:t>
            </a:fld>
            <a:endParaRPr lang="en-US" altLang="en-US"/>
          </a:p>
        </p:txBody>
      </p:sp>
    </p:spTree>
    <p:extLst>
      <p:ext uri="{BB962C8B-B14F-4D97-AF65-F5344CB8AC3E}">
        <p14:creationId xmlns:p14="http://schemas.microsoft.com/office/powerpoint/2010/main" val="90906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38894737-C86A-6347-96FE-5C4C5AC673E3}"/>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39479EC-0DD7-17C8-434A-AE4631BE93F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5AE22DF9-D619-2C8B-23D2-F4F49D63AE2E}"/>
              </a:ext>
            </a:extLst>
          </p:cNvPr>
          <p:cNvSpPr>
            <a:spLocks noGrp="1" noChangeArrowheads="1"/>
          </p:cNvSpPr>
          <p:nvPr>
            <p:ph type="sldNum" sz="quarter" idx="12"/>
          </p:nvPr>
        </p:nvSpPr>
        <p:spPr>
          <a:ln/>
        </p:spPr>
        <p:txBody>
          <a:bodyPr/>
          <a:lstStyle>
            <a:lvl1pPr>
              <a:defRPr/>
            </a:lvl1pPr>
          </a:lstStyle>
          <a:p>
            <a:fld id="{7D8B3721-8E02-48EB-882A-823BC6B5F4BB}" type="slidenum">
              <a:rPr lang="en-US" altLang="en-US"/>
              <a:pPr/>
              <a:t>‹#›</a:t>
            </a:fld>
            <a:endParaRPr lang="en-US" altLang="en-US"/>
          </a:p>
        </p:txBody>
      </p:sp>
    </p:spTree>
    <p:extLst>
      <p:ext uri="{BB962C8B-B14F-4D97-AF65-F5344CB8AC3E}">
        <p14:creationId xmlns:p14="http://schemas.microsoft.com/office/powerpoint/2010/main" val="2875115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4A85E3C-0936-E37F-DB66-5C253F5268B1}"/>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AC0F01BB-DDD8-2937-4374-52D01A29580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B689BCE1-E7E0-7AC7-238A-B5DBD60EE894}"/>
              </a:ext>
            </a:extLst>
          </p:cNvPr>
          <p:cNvSpPr>
            <a:spLocks noGrp="1" noChangeArrowheads="1"/>
          </p:cNvSpPr>
          <p:nvPr>
            <p:ph type="sldNum" sz="quarter" idx="12"/>
          </p:nvPr>
        </p:nvSpPr>
        <p:spPr>
          <a:ln/>
        </p:spPr>
        <p:txBody>
          <a:bodyPr/>
          <a:lstStyle>
            <a:lvl1pPr>
              <a:defRPr/>
            </a:lvl1pPr>
          </a:lstStyle>
          <a:p>
            <a:fld id="{3611DB59-CB42-4D23-B5AC-D83B453F4E59}" type="slidenum">
              <a:rPr lang="en-US" altLang="en-US"/>
              <a:pPr/>
              <a:t>‹#›</a:t>
            </a:fld>
            <a:endParaRPr lang="en-US" altLang="en-US"/>
          </a:p>
        </p:txBody>
      </p:sp>
    </p:spTree>
    <p:extLst>
      <p:ext uri="{BB962C8B-B14F-4D97-AF65-F5344CB8AC3E}">
        <p14:creationId xmlns:p14="http://schemas.microsoft.com/office/powerpoint/2010/main" val="1892062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EC1E0D2-18CC-31D2-A494-10B047F3010D}"/>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A21C7498-67E4-1801-E7E0-54A3224EAF1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75C737C2-686B-10F6-36FD-8070D20979DE}"/>
              </a:ext>
            </a:extLst>
          </p:cNvPr>
          <p:cNvSpPr>
            <a:spLocks noGrp="1" noChangeArrowheads="1"/>
          </p:cNvSpPr>
          <p:nvPr>
            <p:ph type="sldNum" sz="quarter" idx="12"/>
          </p:nvPr>
        </p:nvSpPr>
        <p:spPr>
          <a:ln/>
        </p:spPr>
        <p:txBody>
          <a:bodyPr/>
          <a:lstStyle>
            <a:lvl1pPr>
              <a:defRPr/>
            </a:lvl1pPr>
          </a:lstStyle>
          <a:p>
            <a:fld id="{92DB409C-4380-47FF-966D-F7E89F482B37}" type="slidenum">
              <a:rPr lang="en-US" altLang="en-US"/>
              <a:pPr/>
              <a:t>‹#›</a:t>
            </a:fld>
            <a:endParaRPr lang="en-US" altLang="en-US"/>
          </a:p>
        </p:txBody>
      </p:sp>
    </p:spTree>
    <p:extLst>
      <p:ext uri="{BB962C8B-B14F-4D97-AF65-F5344CB8AC3E}">
        <p14:creationId xmlns:p14="http://schemas.microsoft.com/office/powerpoint/2010/main" val="846122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A3F2734-53A5-EE97-339A-98752FCBEFC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5B6CA9B-7CE1-58A6-290A-F2975371E2E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7CDA3FC-39D7-0667-959C-F40365FDF29D}"/>
              </a:ext>
            </a:extLst>
          </p:cNvPr>
          <p:cNvSpPr>
            <a:spLocks noGrp="1" noChangeArrowheads="1"/>
          </p:cNvSpPr>
          <p:nvPr>
            <p:ph type="sldNum" sz="quarter" idx="12"/>
          </p:nvPr>
        </p:nvSpPr>
        <p:spPr>
          <a:ln/>
        </p:spPr>
        <p:txBody>
          <a:bodyPr/>
          <a:lstStyle>
            <a:lvl1pPr>
              <a:defRPr/>
            </a:lvl1pPr>
          </a:lstStyle>
          <a:p>
            <a:fld id="{A38263C4-73D7-4226-97EE-81DD64F68F25}" type="slidenum">
              <a:rPr lang="en-US" altLang="en-US"/>
              <a:pPr/>
              <a:t>‹#›</a:t>
            </a:fld>
            <a:endParaRPr lang="en-US" altLang="en-US"/>
          </a:p>
        </p:txBody>
      </p:sp>
    </p:spTree>
    <p:extLst>
      <p:ext uri="{BB962C8B-B14F-4D97-AF65-F5344CB8AC3E}">
        <p14:creationId xmlns:p14="http://schemas.microsoft.com/office/powerpoint/2010/main" val="154350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C2917E5-2AF0-3EF2-B72E-ECCFE047020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E0C3014-AA2A-B891-FE0C-AF44C2C82E0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12748CB-99F7-0FB4-51F7-E19E56174D8F}"/>
              </a:ext>
            </a:extLst>
          </p:cNvPr>
          <p:cNvSpPr>
            <a:spLocks noGrp="1" noChangeArrowheads="1"/>
          </p:cNvSpPr>
          <p:nvPr>
            <p:ph type="sldNum" sz="quarter" idx="12"/>
          </p:nvPr>
        </p:nvSpPr>
        <p:spPr>
          <a:ln/>
        </p:spPr>
        <p:txBody>
          <a:bodyPr/>
          <a:lstStyle>
            <a:lvl1pPr>
              <a:defRPr/>
            </a:lvl1pPr>
          </a:lstStyle>
          <a:p>
            <a:fld id="{0F89E41E-F283-42B7-8BED-AEAA45E58997}" type="slidenum">
              <a:rPr lang="en-US" altLang="en-US"/>
              <a:pPr/>
              <a:t>‹#›</a:t>
            </a:fld>
            <a:endParaRPr lang="en-US" altLang="en-US"/>
          </a:p>
        </p:txBody>
      </p:sp>
    </p:spTree>
    <p:extLst>
      <p:ext uri="{BB962C8B-B14F-4D97-AF65-F5344CB8AC3E}">
        <p14:creationId xmlns:p14="http://schemas.microsoft.com/office/powerpoint/2010/main" val="712935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337F411-9EDA-9EB9-AB68-54F38581DD5A}"/>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F3C2417B-39B4-3EE9-2785-E09F3C838F4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C68D2544-83A1-5F6D-72FE-6E88750D227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EA780EF9-497F-02BE-9A2B-81CDC4CD990F}"/>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B565CC34-9766-10C4-A520-C903B50028D8}"/>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7D401F1-F4B9-4612-81DC-1C86199C72B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rfzo.r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4A2DD77-F297-8E76-3AEB-A3D52BCE28A9}"/>
              </a:ext>
            </a:extLst>
          </p:cNvPr>
          <p:cNvSpPr>
            <a:spLocks noGrp="1" noChangeArrowheads="1"/>
          </p:cNvSpPr>
          <p:nvPr>
            <p:ph type="ctrTitle"/>
          </p:nvPr>
        </p:nvSpPr>
        <p:spPr/>
        <p:txBody>
          <a:bodyPr/>
          <a:lstStyle/>
          <a:p>
            <a:pPr eaLnBrk="1" hangingPunct="1"/>
            <a:r>
              <a:rPr lang="en" altLang="en-US"/>
              <a:t>Evidence-Based Medicine - Week 8</a:t>
            </a:r>
            <a:endParaRPr lang="en-US" altLang="en-US"/>
          </a:p>
        </p:txBody>
      </p:sp>
      <p:sp>
        <p:nvSpPr>
          <p:cNvPr id="2051" name="Rectangle 3">
            <a:extLst>
              <a:ext uri="{FF2B5EF4-FFF2-40B4-BE49-F238E27FC236}">
                <a16:creationId xmlns:a16="http://schemas.microsoft.com/office/drawing/2014/main" id="{719A92A8-D57D-DC5F-E1C1-2AB825755034}"/>
              </a:ext>
            </a:extLst>
          </p:cNvPr>
          <p:cNvSpPr>
            <a:spLocks noGrp="1" noChangeArrowheads="1"/>
          </p:cNvSpPr>
          <p:nvPr>
            <p:ph type="subTitle" idx="1"/>
          </p:nvPr>
        </p:nvSpPr>
        <p:spPr/>
        <p:txBody>
          <a:bodyPr/>
          <a:lstStyle/>
          <a:p>
            <a:pPr eaLnBrk="1" hangingPunct="1"/>
            <a:r>
              <a:rPr lang="en" altLang="en-US" sz="2000"/>
              <a:t>prof. Dr. Slobodan Janković</a:t>
            </a:r>
            <a:endParaRPr lang="en-US" alt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F57494B6-FD8F-D75E-7E73-1B2A9475F3AD}"/>
              </a:ext>
            </a:extLst>
          </p:cNvPr>
          <p:cNvSpPr>
            <a:spLocks noChangeArrowheads="1"/>
          </p:cNvSpPr>
          <p:nvPr/>
        </p:nvSpPr>
        <p:spPr bwMode="auto">
          <a:xfrm>
            <a:off x="1476375" y="3017838"/>
            <a:ext cx="6178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r>
              <a:rPr lang="en" altLang="en-US" sz="2400" b="1"/>
              <a:t>VALIDITY OF ECONOMIC STUDIES</a:t>
            </a:r>
            <a:r>
              <a:rPr lang="en" altLang="en-US" b="1"/>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0C90413-1BA5-C56D-887D-EF5D2AD312F0}"/>
              </a:ext>
            </a:extLst>
          </p:cNvPr>
          <p:cNvSpPr>
            <a:spLocks noGrp="1" noChangeArrowheads="1"/>
          </p:cNvSpPr>
          <p:nvPr>
            <p:ph type="title"/>
          </p:nvPr>
        </p:nvSpPr>
        <p:spPr/>
        <p:txBody>
          <a:bodyPr/>
          <a:lstStyle/>
          <a:p>
            <a:pPr eaLnBrk="1" hangingPunct="1"/>
            <a:r>
              <a:rPr lang="sr-Latn-RS" altLang="en-US" sz="4000" dirty="0"/>
              <a:t>I</a:t>
            </a:r>
            <a:r>
              <a:rPr lang="en" altLang="en-US" sz="4000" dirty="0"/>
              <a:t>s</a:t>
            </a:r>
            <a:r>
              <a:rPr lang="sr-Latn-RS" altLang="en-US" sz="4000" dirty="0"/>
              <a:t> </a:t>
            </a:r>
            <a:r>
              <a:rPr lang="sr-Latn-RS" altLang="en-US" sz="4000" dirty="0" err="1"/>
              <a:t>an</a:t>
            </a:r>
            <a:r>
              <a:rPr lang="en" altLang="en-US" sz="4000" dirty="0"/>
              <a:t> economic analysis </a:t>
            </a:r>
            <a:r>
              <a:rPr lang="sr-Latn-RS" altLang="en-US" sz="4000" dirty="0" err="1"/>
              <a:t>methodologically</a:t>
            </a:r>
            <a:r>
              <a:rPr lang="sr-Latn-RS" altLang="en-US" sz="4000" dirty="0"/>
              <a:t> </a:t>
            </a:r>
            <a:r>
              <a:rPr lang="sr-Latn-RS" altLang="en-US" sz="4000" dirty="0" err="1"/>
              <a:t>correct</a:t>
            </a:r>
            <a:r>
              <a:rPr lang="sr-Latn-RS" altLang="en-US" sz="4000" dirty="0"/>
              <a:t> (</a:t>
            </a:r>
            <a:r>
              <a:rPr lang="sr-Latn-RS" altLang="en-US" sz="4000" dirty="0" err="1"/>
              <a:t>valid</a:t>
            </a:r>
            <a:r>
              <a:rPr lang="sr-Latn-RS" altLang="en-US" sz="4000" dirty="0"/>
              <a:t>)</a:t>
            </a:r>
            <a:r>
              <a:rPr lang="en" altLang="en-US" sz="4000" dirty="0"/>
              <a:t>? </a:t>
            </a:r>
          </a:p>
        </p:txBody>
      </p:sp>
      <p:sp>
        <p:nvSpPr>
          <p:cNvPr id="4099" name="Rectangle 3">
            <a:extLst>
              <a:ext uri="{FF2B5EF4-FFF2-40B4-BE49-F238E27FC236}">
                <a16:creationId xmlns:a16="http://schemas.microsoft.com/office/drawing/2014/main" id="{85B88D5C-2DED-E2F3-F2DF-DAA0DD705BF6}"/>
              </a:ext>
            </a:extLst>
          </p:cNvPr>
          <p:cNvSpPr>
            <a:spLocks noGrp="1" noChangeArrowheads="1"/>
          </p:cNvSpPr>
          <p:nvPr>
            <p:ph type="body" idx="1"/>
          </p:nvPr>
        </p:nvSpPr>
        <p:spPr>
          <a:xfrm>
            <a:off x="457200" y="1600200"/>
            <a:ext cx="8229600" cy="4983162"/>
          </a:xfrm>
        </p:spPr>
        <p:txBody>
          <a:bodyPr/>
          <a:lstStyle/>
          <a:p>
            <a:pPr eaLnBrk="1" hangingPunct="1">
              <a:lnSpc>
                <a:spcPct val="90000"/>
              </a:lnSpc>
            </a:pPr>
            <a:r>
              <a:rPr lang="en" altLang="en-US" dirty="0"/>
              <a:t>Does the study have a well-defined economic objective:</a:t>
            </a:r>
            <a:endParaRPr lang="en-US" altLang="en-US" dirty="0"/>
          </a:p>
          <a:p>
            <a:pPr lvl="2" eaLnBrk="1" hangingPunct="1">
              <a:lnSpc>
                <a:spcPct val="90000"/>
              </a:lnSpc>
            </a:pPr>
            <a:r>
              <a:rPr lang="en" altLang="en-US" b="1" dirty="0"/>
              <a:t>Does it compare well-defined alternative procedures (diagnostic or therapeutic)?</a:t>
            </a:r>
            <a:endParaRPr lang="en-US" altLang="en-US" b="1" dirty="0"/>
          </a:p>
          <a:p>
            <a:pPr lvl="2" eaLnBrk="1" hangingPunct="1">
              <a:lnSpc>
                <a:spcPct val="90000"/>
              </a:lnSpc>
            </a:pPr>
            <a:r>
              <a:rPr lang="en" altLang="en-US" b="1" dirty="0"/>
              <a:t>Does it define the </a:t>
            </a:r>
            <a:r>
              <a:rPr lang="sr-Latn-RS" altLang="en-US" b="1" dirty="0" err="1"/>
              <a:t>perspective</a:t>
            </a:r>
            <a:r>
              <a:rPr lang="sr-Latn-RS" altLang="en-US" b="1" dirty="0"/>
              <a:t> </a:t>
            </a:r>
            <a:r>
              <a:rPr lang="en" altLang="en-US" b="1" dirty="0"/>
              <a:t>from which the analysis is conducted?</a:t>
            </a:r>
            <a:endParaRPr lang="en-US" altLang="en-US" b="1" dirty="0"/>
          </a:p>
          <a:p>
            <a:pPr eaLnBrk="1" hangingPunct="1">
              <a:lnSpc>
                <a:spcPct val="90000"/>
              </a:lnSpc>
            </a:pPr>
            <a:r>
              <a:rPr lang="en" altLang="en-US" dirty="0"/>
              <a:t>Does the study cite good evidence of the effectiveness of alternatives?</a:t>
            </a:r>
            <a:endParaRPr lang="en-US" altLang="en-US" dirty="0"/>
          </a:p>
          <a:p>
            <a:pPr eaLnBrk="1" hangingPunct="1">
              <a:lnSpc>
                <a:spcPct val="90000"/>
              </a:lnSpc>
            </a:pPr>
            <a:r>
              <a:rPr lang="en" altLang="en-US" dirty="0"/>
              <a:t>Are all relevant costs and effects identified in the study? </a:t>
            </a:r>
            <a:endParaRPr lang="sr-Latn-RS" altLang="en-US" dirty="0"/>
          </a:p>
          <a:p>
            <a:pPr eaLnBrk="1" hangingPunct="1">
              <a:lnSpc>
                <a:spcPct val="90000"/>
              </a:lnSpc>
            </a:pPr>
            <a:r>
              <a:rPr lang="sr-Latn-RS" altLang="en-US" dirty="0" err="1"/>
              <a:t>Were</a:t>
            </a:r>
            <a:r>
              <a:rPr lang="sr-Latn-RS" altLang="en-US" dirty="0"/>
              <a:t> </a:t>
            </a:r>
            <a:r>
              <a:rPr lang="sr-Latn-RS" altLang="en-US" dirty="0" err="1"/>
              <a:t>costs</a:t>
            </a:r>
            <a:r>
              <a:rPr lang="sr-Latn-RS" altLang="en-US" dirty="0"/>
              <a:t> </a:t>
            </a:r>
            <a:r>
              <a:rPr lang="sr-Latn-RS" altLang="en-US" dirty="0" err="1"/>
              <a:t>and</a:t>
            </a:r>
            <a:r>
              <a:rPr lang="sr-Latn-RS" altLang="en-US" dirty="0"/>
              <a:t> </a:t>
            </a:r>
            <a:r>
              <a:rPr lang="sr-Latn-RS" altLang="en-US" dirty="0" err="1"/>
              <a:t>effects</a:t>
            </a:r>
            <a:r>
              <a:rPr lang="sr-Latn-RS" altLang="en-US" dirty="0"/>
              <a:t> </a:t>
            </a:r>
            <a:r>
              <a:rPr lang="sr-Latn-RS" altLang="en-US" dirty="0" err="1"/>
              <a:t>discounted</a:t>
            </a:r>
            <a:r>
              <a:rPr lang="sr-Latn-RS" altLang="en-US" dirty="0"/>
              <a:t>?</a:t>
            </a:r>
            <a:endParaRPr lang="e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400717F-C95B-9130-C411-4FB686FE969E}"/>
              </a:ext>
            </a:extLst>
          </p:cNvPr>
          <p:cNvSpPr>
            <a:spLocks noGrp="1" noChangeArrowheads="1"/>
          </p:cNvSpPr>
          <p:nvPr>
            <p:ph type="title"/>
          </p:nvPr>
        </p:nvSpPr>
        <p:spPr/>
        <p:txBody>
          <a:bodyPr/>
          <a:lstStyle/>
          <a:p>
            <a:pPr eaLnBrk="1" hangingPunct="1"/>
            <a:r>
              <a:rPr lang="en" altLang="en-US" sz="4000"/>
              <a:t>Are the results of the economic study significant? </a:t>
            </a:r>
          </a:p>
        </p:txBody>
      </p:sp>
      <p:sp>
        <p:nvSpPr>
          <p:cNvPr id="5123" name="Rectangle 3">
            <a:extLst>
              <a:ext uri="{FF2B5EF4-FFF2-40B4-BE49-F238E27FC236}">
                <a16:creationId xmlns:a16="http://schemas.microsoft.com/office/drawing/2014/main" id="{A32B0CE0-DCDE-FF11-AFD6-442BC3BBE37F}"/>
              </a:ext>
            </a:extLst>
          </p:cNvPr>
          <p:cNvSpPr>
            <a:spLocks noGrp="1" noChangeArrowheads="1"/>
          </p:cNvSpPr>
          <p:nvPr>
            <p:ph type="body" idx="1"/>
          </p:nvPr>
        </p:nvSpPr>
        <p:spPr/>
        <p:txBody>
          <a:bodyPr/>
          <a:lstStyle/>
          <a:p>
            <a:pPr eaLnBrk="1" hangingPunct="1">
              <a:lnSpc>
                <a:spcPct val="90000"/>
              </a:lnSpc>
            </a:pPr>
            <a:r>
              <a:rPr lang="en" altLang="en-US" sz="2800" dirty="0"/>
              <a:t>Types of economic studies:</a:t>
            </a:r>
          </a:p>
          <a:p>
            <a:pPr lvl="2" eaLnBrk="1" hangingPunct="1">
              <a:lnSpc>
                <a:spcPct val="90000"/>
              </a:lnSpc>
            </a:pPr>
            <a:r>
              <a:rPr lang="sr-Latn-RS" altLang="en-US" sz="2000" b="1" dirty="0"/>
              <a:t>C</a:t>
            </a:r>
            <a:r>
              <a:rPr lang="en" altLang="en-US" sz="2000" b="1" dirty="0"/>
              <a:t>ost minimization</a:t>
            </a:r>
          </a:p>
          <a:p>
            <a:pPr lvl="2" eaLnBrk="1" hangingPunct="1">
              <a:lnSpc>
                <a:spcPct val="90000"/>
              </a:lnSpc>
            </a:pPr>
            <a:r>
              <a:rPr lang="en" altLang="en-US" sz="2000" b="1" dirty="0"/>
              <a:t>Cost/effectiveness analysis</a:t>
            </a:r>
            <a:r>
              <a:rPr lang="sr-Latn-RS" altLang="en-US" sz="2000" b="1" dirty="0"/>
              <a:t>: </a:t>
            </a:r>
            <a:r>
              <a:rPr lang="en" altLang="en-US" sz="2000" b="1" dirty="0"/>
              <a:t>the effect of two or more procedures is expressed in the same units (e.g. duration of hospitalization, mortality after one month, etc.), and then the costs per unit of measurement are compared</a:t>
            </a:r>
          </a:p>
          <a:p>
            <a:pPr lvl="2" eaLnBrk="1" hangingPunct="1">
              <a:lnSpc>
                <a:spcPct val="90000"/>
              </a:lnSpc>
            </a:pPr>
            <a:r>
              <a:rPr lang="en" altLang="en-US" sz="2000" b="1" dirty="0"/>
              <a:t>Cost/benefit analysis</a:t>
            </a:r>
            <a:r>
              <a:rPr lang="sr-Latn-RS" altLang="en-US" sz="2000" b="1" dirty="0"/>
              <a:t>: t</a:t>
            </a:r>
            <a:r>
              <a:rPr lang="en" altLang="en-US" sz="2000" b="1" dirty="0"/>
              <a:t>he effects of two or more </a:t>
            </a:r>
            <a:r>
              <a:rPr lang="sr-Latn-RS" altLang="en-US" sz="2000" b="1" dirty="0" err="1"/>
              <a:t>drugs</a:t>
            </a:r>
            <a:r>
              <a:rPr lang="sr-Latn-RS" altLang="en-US" sz="2000" b="1" dirty="0"/>
              <a:t>/</a:t>
            </a:r>
            <a:r>
              <a:rPr lang="sr-Latn-RS" altLang="en-US" sz="2000" b="1" dirty="0" err="1"/>
              <a:t>procedures</a:t>
            </a:r>
            <a:r>
              <a:rPr lang="sr-Latn-RS" altLang="en-US" sz="2000" b="1" dirty="0"/>
              <a:t> </a:t>
            </a:r>
            <a:r>
              <a:rPr lang="en" altLang="en-US" sz="2000" b="1" dirty="0"/>
              <a:t>are expressed in different units, but are then converted into a </a:t>
            </a:r>
            <a:r>
              <a:rPr lang="sr-Latn-RS" altLang="en-US" sz="2000" b="1" dirty="0" err="1"/>
              <a:t>monetary</a:t>
            </a:r>
            <a:r>
              <a:rPr lang="sr-Latn-RS" altLang="en-US" sz="2000" b="1" dirty="0"/>
              <a:t> </a:t>
            </a:r>
            <a:r>
              <a:rPr lang="sr-Latn-RS" altLang="en-US" sz="2000" b="1" dirty="0" err="1"/>
              <a:t>units</a:t>
            </a:r>
            <a:r>
              <a:rPr lang="en" altLang="en-US" sz="2000" b="1" dirty="0"/>
              <a:t> (</a:t>
            </a:r>
            <a:r>
              <a:rPr lang="sr-Latn-RS" altLang="en-US" sz="2000" b="1" dirty="0" err="1"/>
              <a:t>i.e</a:t>
            </a:r>
            <a:r>
              <a:rPr lang="sr-Latn-RS" altLang="en-US" sz="2000" b="1" dirty="0"/>
              <a:t>.,</a:t>
            </a:r>
            <a:r>
              <a:rPr lang="en" altLang="en-US" sz="2000" b="1" dirty="0"/>
              <a:t> money); finally the costs are </a:t>
            </a:r>
            <a:r>
              <a:rPr lang="sr-Latn-RS" altLang="en-US" sz="2000" b="1" dirty="0" err="1"/>
              <a:t>also</a:t>
            </a:r>
            <a:r>
              <a:rPr lang="sr-Latn-RS" altLang="en-US" sz="2000" b="1" dirty="0"/>
              <a:t> </a:t>
            </a:r>
            <a:r>
              <a:rPr lang="sr-Latn-RS" altLang="en-US" sz="2000" b="1" dirty="0" err="1"/>
              <a:t>expressed</a:t>
            </a:r>
            <a:r>
              <a:rPr lang="en" altLang="en-US" sz="2000" b="1" dirty="0"/>
              <a:t> </a:t>
            </a:r>
            <a:r>
              <a:rPr lang="sr-Latn-RS" altLang="en-US" sz="2000" b="1" dirty="0"/>
              <a:t>in</a:t>
            </a:r>
            <a:r>
              <a:rPr lang="en" altLang="en-US" sz="2000" b="1" dirty="0"/>
              <a:t> </a:t>
            </a:r>
            <a:r>
              <a:rPr lang="sr-Latn-RS" altLang="en-US" sz="2000" b="1" dirty="0" err="1"/>
              <a:t>monetary</a:t>
            </a:r>
            <a:r>
              <a:rPr lang="en" altLang="en-US" sz="2000" b="1" dirty="0"/>
              <a:t> unit</a:t>
            </a:r>
            <a:r>
              <a:rPr lang="sr-Latn-RS" altLang="en-US" sz="2000" b="1" dirty="0"/>
              <a:t>s</a:t>
            </a:r>
            <a:endParaRPr lang="en" altLang="en-US" sz="2000" b="1" dirty="0"/>
          </a:p>
          <a:p>
            <a:pPr lvl="2" eaLnBrk="1" hangingPunct="1">
              <a:lnSpc>
                <a:spcPct val="90000"/>
              </a:lnSpc>
            </a:pPr>
            <a:r>
              <a:rPr lang="en" altLang="en-US" sz="2000" b="1" dirty="0"/>
              <a:t>Cost/utility analysis</a:t>
            </a:r>
            <a:r>
              <a:rPr lang="sr-Latn-RS" altLang="en-US" sz="2000" b="1" dirty="0"/>
              <a:t>: </a:t>
            </a:r>
            <a:r>
              <a:rPr lang="sr-Latn-RS" altLang="en-US" sz="2000" b="1" dirty="0" err="1"/>
              <a:t>the</a:t>
            </a:r>
            <a:r>
              <a:rPr lang="sr-Latn-RS" altLang="en-US" sz="2000" b="1" dirty="0"/>
              <a:t> </a:t>
            </a:r>
            <a:r>
              <a:rPr lang="sr-Latn-RS" altLang="en-US" sz="2000" b="1" dirty="0" err="1"/>
              <a:t>effects</a:t>
            </a:r>
            <a:r>
              <a:rPr lang="sr-Latn-RS" altLang="en-US" sz="2000" b="1" dirty="0"/>
              <a:t> are </a:t>
            </a:r>
            <a:r>
              <a:rPr lang="sr-Latn-RS" altLang="en-US" sz="2000" b="1" dirty="0" err="1"/>
              <a:t>expressed</a:t>
            </a:r>
            <a:r>
              <a:rPr lang="sr-Latn-RS" altLang="en-US" sz="2000" b="1" dirty="0"/>
              <a:t> in </a:t>
            </a:r>
            <a:r>
              <a:rPr lang="sr-Latn-RS" altLang="en-US" sz="2000" b="1" dirty="0" err="1"/>
              <a:t>common</a:t>
            </a:r>
            <a:r>
              <a:rPr lang="sr-Latn-RS" altLang="en-US" sz="2000" b="1" dirty="0"/>
              <a:t> </a:t>
            </a:r>
            <a:r>
              <a:rPr lang="sr-Latn-RS" altLang="en-US" sz="2000" b="1" dirty="0" err="1"/>
              <a:t>unit</a:t>
            </a:r>
            <a:r>
              <a:rPr lang="sr-Latn-RS" altLang="en-US" sz="2000" b="1" dirty="0"/>
              <a:t> </a:t>
            </a:r>
            <a:r>
              <a:rPr lang="en" altLang="en-US" sz="2000" b="1" dirty="0"/>
              <a:t>Quality Adjusted Life Year (QALY)</a:t>
            </a:r>
            <a:r>
              <a:rPr lang="sr-Latn-RS" altLang="en-US" sz="2000" b="1" dirty="0"/>
              <a:t>, </a:t>
            </a:r>
            <a:r>
              <a:rPr lang="sr-Latn-RS" altLang="en-US" sz="2000" b="1" dirty="0" err="1"/>
              <a:t>and</a:t>
            </a:r>
            <a:r>
              <a:rPr lang="sr-Latn-RS" altLang="en-US" sz="2000" b="1" dirty="0"/>
              <a:t> </a:t>
            </a:r>
            <a:r>
              <a:rPr lang="sr-Latn-RS" altLang="en-US" sz="2000" b="1" dirty="0" err="1"/>
              <a:t>costs</a:t>
            </a:r>
            <a:r>
              <a:rPr lang="sr-Latn-RS" altLang="en-US" sz="2000" b="1" dirty="0"/>
              <a:t> in </a:t>
            </a:r>
            <a:r>
              <a:rPr lang="sr-Latn-RS" altLang="en-US" sz="2000" b="1" dirty="0" err="1"/>
              <a:t>monetary</a:t>
            </a:r>
            <a:r>
              <a:rPr lang="sr-Latn-RS" altLang="en-US" sz="2000" b="1" dirty="0"/>
              <a:t> </a:t>
            </a:r>
            <a:r>
              <a:rPr lang="sr-Latn-RS" altLang="en-US" sz="2000" b="1" dirty="0" err="1"/>
              <a:t>units</a:t>
            </a:r>
            <a:endParaRPr lang="en" altLang="en-US" sz="2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5280DD4-E631-082E-88E2-008857EA3386}"/>
              </a:ext>
            </a:extLst>
          </p:cNvPr>
          <p:cNvSpPr>
            <a:spLocks noGrp="1" noChangeArrowheads="1"/>
          </p:cNvSpPr>
          <p:nvPr>
            <p:ph type="title"/>
          </p:nvPr>
        </p:nvSpPr>
        <p:spPr/>
        <p:txBody>
          <a:bodyPr/>
          <a:lstStyle/>
          <a:p>
            <a:pPr eaLnBrk="1" hangingPunct="1"/>
            <a:r>
              <a:rPr lang="en" altLang="en-US" sz="4000"/>
              <a:t>Are the results of the economic study significant ?</a:t>
            </a:r>
          </a:p>
        </p:txBody>
      </p:sp>
      <p:sp>
        <p:nvSpPr>
          <p:cNvPr id="6147" name="Rectangle 3">
            <a:extLst>
              <a:ext uri="{FF2B5EF4-FFF2-40B4-BE49-F238E27FC236}">
                <a16:creationId xmlns:a16="http://schemas.microsoft.com/office/drawing/2014/main" id="{0637DF0F-F0AA-DEA1-C7F3-574E2035225C}"/>
              </a:ext>
            </a:extLst>
          </p:cNvPr>
          <p:cNvSpPr>
            <a:spLocks noGrp="1" noChangeArrowheads="1"/>
          </p:cNvSpPr>
          <p:nvPr>
            <p:ph type="body" idx="1"/>
          </p:nvPr>
        </p:nvSpPr>
        <p:spPr/>
        <p:txBody>
          <a:bodyPr/>
          <a:lstStyle/>
          <a:p>
            <a:pPr eaLnBrk="1" hangingPunct="1"/>
            <a:r>
              <a:rPr lang="en" altLang="en-US" dirty="0"/>
              <a:t>Are the resulting costs or costs per unit of measurement impressive ?</a:t>
            </a:r>
          </a:p>
          <a:p>
            <a:pPr eaLnBrk="1" hangingPunct="1"/>
            <a:r>
              <a:rPr lang="en" altLang="en-US" dirty="0"/>
              <a:t>Do the conclusions of the study change if the </a:t>
            </a:r>
            <a:r>
              <a:rPr lang="sr-Latn-RS" altLang="en-US" dirty="0" err="1"/>
              <a:t>inputs</a:t>
            </a:r>
            <a:r>
              <a:rPr lang="sr-Latn-RS" altLang="en-US" dirty="0"/>
              <a:t> in </a:t>
            </a:r>
            <a:r>
              <a:rPr lang="sr-Latn-RS" altLang="en-US" dirty="0" err="1"/>
              <a:t>pharmacoeconomic</a:t>
            </a:r>
            <a:r>
              <a:rPr lang="sr-Latn-RS" altLang="en-US" dirty="0"/>
              <a:t> </a:t>
            </a:r>
            <a:r>
              <a:rPr lang="sr-Latn-RS" altLang="en-US" dirty="0" err="1"/>
              <a:t>analysis</a:t>
            </a:r>
            <a:r>
              <a:rPr lang="sr-Latn-RS" altLang="en-US" dirty="0"/>
              <a:t> </a:t>
            </a:r>
            <a:r>
              <a:rPr lang="en" altLang="en-US" dirty="0"/>
              <a:t>change within realistic limits? (sensitivity analysis)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091B972E-880E-592F-B3EA-168C1D632519}"/>
              </a:ext>
            </a:extLst>
          </p:cNvPr>
          <p:cNvSpPr>
            <a:spLocks noGrp="1"/>
          </p:cNvSpPr>
          <p:nvPr>
            <p:ph type="title"/>
          </p:nvPr>
        </p:nvSpPr>
        <p:spPr/>
        <p:txBody>
          <a:bodyPr/>
          <a:lstStyle/>
          <a:p>
            <a:r>
              <a:rPr lang="en" altLang="en-US"/>
              <a:t>Can the results be applied to our patient?</a:t>
            </a:r>
            <a:endParaRPr lang="en-US" altLang="en-US"/>
          </a:p>
        </p:txBody>
      </p:sp>
      <p:sp>
        <p:nvSpPr>
          <p:cNvPr id="7171" name="Content Placeholder 2">
            <a:extLst>
              <a:ext uri="{FF2B5EF4-FFF2-40B4-BE49-F238E27FC236}">
                <a16:creationId xmlns:a16="http://schemas.microsoft.com/office/drawing/2014/main" id="{DE1F4D8D-5806-A5E2-07DE-EC91FE967301}"/>
              </a:ext>
            </a:extLst>
          </p:cNvPr>
          <p:cNvSpPr>
            <a:spLocks noGrp="1"/>
          </p:cNvSpPr>
          <p:nvPr>
            <p:ph idx="1"/>
          </p:nvPr>
        </p:nvSpPr>
        <p:spPr/>
        <p:txBody>
          <a:bodyPr/>
          <a:lstStyle/>
          <a:p>
            <a:r>
              <a:rPr lang="en" altLang="en-US"/>
              <a:t>It is necessary to adapt the economic studies done in other countries, primarily for the prices of health services</a:t>
            </a:r>
          </a:p>
          <a:p>
            <a:r>
              <a:rPr lang="en" altLang="en-US"/>
              <a:t>The prices of healthcare services in Serbia are 10 to 100 times lower than the prices in developed countries</a:t>
            </a:r>
          </a:p>
          <a:p>
            <a:r>
              <a:rPr lang="en" altLang="en-US"/>
              <a:t>Source of data for prices in Serbia: RFZO tariff book and RFZO drug list. Available at: </a:t>
            </a:r>
            <a:r>
              <a:rPr lang="en" altLang="en-US">
                <a:hlinkClick r:id="rId2"/>
              </a:rPr>
              <a:t>http://www.rfzo.rs/</a:t>
            </a:r>
            <a:r>
              <a:rPr lang="en" altLang="en-US"/>
              <a:t> </a:t>
            </a:r>
            <a:endParaRPr lang="en-US" alt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145</TotalTime>
  <Words>337</Words>
  <Application>Microsoft Office PowerPoint</Application>
  <PresentationFormat>On-screen Show (4:3)</PresentationFormat>
  <Paragraphs>23</Paragraphs>
  <Slides>6</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6</vt:i4>
      </vt:variant>
    </vt:vector>
  </HeadingPairs>
  <TitlesOfParts>
    <vt:vector size="8" baseType="lpstr">
      <vt:lpstr>Times New Roman</vt:lpstr>
      <vt:lpstr>Default Design</vt:lpstr>
      <vt:lpstr>Evidence-Based Medicine - Week 8</vt:lpstr>
      <vt:lpstr>PowerPoint Presentation</vt:lpstr>
      <vt:lpstr>Is an economic analysis methodologically correct (valid)? </vt:lpstr>
      <vt:lpstr>Are the results of the economic study significant? </vt:lpstr>
      <vt:lpstr>Are the results of the economic study significant ?</vt:lpstr>
      <vt:lpstr>Can the results be applied to our patient?</vt:lpstr>
    </vt:vector>
  </TitlesOfParts>
  <Company>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Boj</cp:lastModifiedBy>
  <cp:revision>62</cp:revision>
  <dcterms:created xsi:type="dcterms:W3CDTF">2007-02-10T21:18:48Z</dcterms:created>
  <dcterms:modified xsi:type="dcterms:W3CDTF">2023-08-19T14:05:25Z</dcterms:modified>
</cp:coreProperties>
</file>